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FF6"/>
    <a:srgbClr val="708CBF"/>
    <a:srgbClr val="6A87BC"/>
    <a:srgbClr val="7690C1"/>
    <a:srgbClr val="425F94"/>
    <a:srgbClr val="5879B4"/>
    <a:srgbClr val="6B88BC"/>
    <a:srgbClr val="104C8E"/>
    <a:srgbClr val="C52127"/>
    <a:srgbClr val="2F55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0" d="100"/>
          <a:sy n="60" d="100"/>
        </p:scale>
        <p:origin x="931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496484"/>
            <a:ext cx="5143500" cy="3183467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874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07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456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68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2"/>
            <a:ext cx="5915025" cy="3803649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5"/>
            <a:ext cx="5915025" cy="200024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312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2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4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590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81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621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55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3" cy="21336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3" y="1316567"/>
            <a:ext cx="3471863" cy="6498167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3" cy="5082117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81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4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4104A-B8CC-45A6-8B69-3BCADC50D11E}" type="datetimeFigureOut">
              <a:rPr lang="en-US" smtClean="0"/>
              <a:t>7/27/2020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4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4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2BD0B-0F7E-4215-B9EC-301E94005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271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cardiorna.eu/" TargetMode="External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microsoft.com/office/2007/relationships/hdphoto" Target="../media/hdphoto1.wdp"/><Relationship Id="rId4" Type="http://schemas.openxmlformats.org/officeDocument/2006/relationships/image" Target="../media/image3.png"/><Relationship Id="rId9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 txBox="1">
            <a:spLocks/>
          </p:cNvSpPr>
          <p:nvPr/>
        </p:nvSpPr>
        <p:spPr>
          <a:xfrm>
            <a:off x="-121944" y="7906307"/>
            <a:ext cx="7056000" cy="1311833"/>
          </a:xfrm>
          <a:prstGeom prst="rect">
            <a:avLst/>
          </a:prstGeom>
          <a:gradFill>
            <a:gsLst>
              <a:gs pos="44000">
                <a:srgbClr val="708CBF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>
            <a:reflection stA="0" endPos="65000" dist="50800" dir="5400000" sy="-100000" algn="bl" rotWithShape="0"/>
            <a:softEdge rad="112500"/>
          </a:effectLst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800" b="1" spc="50" dirty="0" smtClean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Black" panose="020B0A040201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96544" y="4255789"/>
            <a:ext cx="7018012" cy="4056511"/>
            <a:chOff x="-96544" y="4255789"/>
            <a:chExt cx="7018012" cy="405651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96544" y="4255789"/>
              <a:ext cx="7018012" cy="405651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2" name="Oval 11"/>
            <p:cNvSpPr/>
            <p:nvPr/>
          </p:nvSpPr>
          <p:spPr>
            <a:xfrm>
              <a:off x="5659395" y="5206062"/>
              <a:ext cx="222421" cy="206197"/>
            </a:xfrm>
            <a:prstGeom prst="ellipse">
              <a:avLst/>
            </a:prstGeom>
            <a:solidFill>
              <a:srgbClr val="7690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1" name="Picture 40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96544" y="-120949"/>
            <a:ext cx="7056000" cy="467244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41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  <a:effectLst>
            <a:reflection stA="0" endPos="65000" dist="50800" dir="5400000" sy="-100000" algn="bl" rotWithShape="0"/>
            <a:softEdge rad="112500"/>
          </a:effectLst>
        </p:spPr>
      </p:pic>
      <p:sp>
        <p:nvSpPr>
          <p:cNvPr id="48" name="Title 1"/>
          <p:cNvSpPr>
            <a:spLocks noGrp="1"/>
          </p:cNvSpPr>
          <p:nvPr>
            <p:ph type="ctrTitle"/>
          </p:nvPr>
        </p:nvSpPr>
        <p:spPr>
          <a:xfrm>
            <a:off x="-774989" y="2872268"/>
            <a:ext cx="5919280" cy="1832078"/>
          </a:xfrm>
        </p:spPr>
        <p:txBody>
          <a:bodyPr>
            <a:noAutofit/>
            <a:scene3d>
              <a:camera prst="perspectiveRelaxedModerately"/>
              <a:lightRig rig="threePt" dir="t"/>
            </a:scene3d>
          </a:bodyPr>
          <a:lstStyle/>
          <a:p>
            <a:r>
              <a:rPr lang="en-US" sz="5400" dirty="0" smtClean="0">
                <a:solidFill>
                  <a:srgbClr val="104C8E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Cardio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RNA </a:t>
            </a:r>
            <a:r>
              <a:rPr lang="en-US" sz="5400" dirty="0" smtClean="0">
                <a:solidFill>
                  <a:srgbClr val="104C8E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L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I</a:t>
            </a:r>
            <a:r>
              <a:rPr lang="en-US" sz="5400" dirty="0" smtClean="0">
                <a:solidFill>
                  <a:srgbClr val="104C8E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V</a:t>
            </a:r>
            <a:r>
              <a:rPr lang="en-US" sz="5400" dirty="0" smtClean="0">
                <a:solidFill>
                  <a:srgbClr val="C00000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E</a:t>
            </a:r>
            <a:r>
              <a:rPr lang="en-US" sz="5400" dirty="0" smtClean="0">
                <a:solidFill>
                  <a:srgbClr val="104C8E"/>
                </a:solidFill>
                <a:effectLst>
                  <a:outerShdw blurRad="127000" dist="63500" dir="10620000" algn="tl" rotWithShape="0">
                    <a:srgbClr val="425F94">
                      <a:alpha val="56000"/>
                    </a:srgbClr>
                  </a:outerShdw>
                </a:effectLst>
                <a:latin typeface="Arial Black" panose="020B0A04020102020204" pitchFamily="34" charset="0"/>
              </a:rPr>
              <a:t>!</a:t>
            </a:r>
            <a:endParaRPr lang="en-US" sz="5400" dirty="0">
              <a:solidFill>
                <a:srgbClr val="104C8E"/>
              </a:solidFill>
              <a:effectLst>
                <a:outerShdw blurRad="127000" dist="63500" dir="10620000" algn="tl" rotWithShape="0">
                  <a:srgbClr val="425F94">
                    <a:alpha val="56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07" y="0"/>
            <a:ext cx="6840000" cy="9165883"/>
          </a:xfrm>
          <a:prstGeom prst="rect">
            <a:avLst/>
          </a:prstGeom>
          <a:noFill/>
          <a:ln w="31750">
            <a:solidFill>
              <a:srgbClr val="EAEFF6">
                <a:alpha val="60000"/>
              </a:srgbClr>
            </a:solidFill>
          </a:ln>
          <a:effectLst>
            <a:outerShdw blurRad="107950" dir="5400000" algn="ctr">
              <a:schemeClr val="bg1"/>
            </a:outerShdw>
            <a:softEdge rad="1270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 rot="529312">
            <a:off x="4033850" y="5461317"/>
            <a:ext cx="2849031" cy="1557256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 </a:t>
            </a:r>
            <a:r>
              <a:rPr lang="en-GB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hours/day </a:t>
            </a:r>
            <a:r>
              <a:rPr lang="en-GB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of live interactive webinars with top international researchers in </a:t>
            </a:r>
            <a:r>
              <a:rPr lang="en-GB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CV </a:t>
            </a:r>
            <a:r>
              <a:rPr lang="en-GB" sz="18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transcriptomics</a:t>
            </a:r>
            <a:endParaRPr lang="en-GB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-441873" y="4588444"/>
            <a:ext cx="5143500" cy="653266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7-10</a:t>
            </a:r>
            <a:r>
              <a:rPr lang="en-US" sz="3200" baseline="300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th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3200" dirty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Sept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</a:rPr>
              <a:t>2020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1380" y="42105"/>
            <a:ext cx="1607110" cy="1108996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6283" y="1162623"/>
            <a:ext cx="6750424" cy="11323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CA17129: 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Catalysing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en-US" sz="20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transcriptomics</a:t>
            </a:r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in cardiovascular research</a:t>
            </a:r>
          </a:p>
          <a:p>
            <a:endParaRPr lang="en-US" sz="1200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lang="en-US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Presents</a:t>
            </a:r>
            <a:endParaRPr lang="en-US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844094" y="222830"/>
            <a:ext cx="5056929" cy="830997"/>
          </a:xfrm>
          <a:prstGeom prst="rect">
            <a:avLst/>
          </a:prstGeom>
          <a:ln>
            <a:noFill/>
          </a:ln>
          <a:effectLst>
            <a:outerShdw blurRad="50800" dist="38100" dir="5460000" sx="29000" sy="29000" algn="tl" rotWithShape="0">
              <a:schemeClr val="bg1">
                <a:alpha val="56000"/>
              </a:schemeClr>
            </a:outerShdw>
            <a:softEdge rad="0"/>
          </a:effectLst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104C8E"/>
                </a:solidFill>
                <a:effectLst>
                  <a:outerShdw blurRad="63500" dist="25400" algn="ctr" rotWithShape="0">
                    <a:schemeClr val="bg1">
                      <a:alpha val="46000"/>
                    </a:schemeClr>
                  </a:outerShdw>
                </a:effectLst>
                <a:latin typeface="Arial Black" panose="020B0A04020102020204" pitchFamily="34" charset="0"/>
              </a:rPr>
              <a:t>EU-Cardio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63500" dist="25400" algn="ctr" rotWithShape="0">
                    <a:schemeClr val="bg1">
                      <a:alpha val="46000"/>
                    </a:schemeClr>
                  </a:outerShdw>
                </a:effectLst>
                <a:latin typeface="Arial Black" panose="020B0A04020102020204" pitchFamily="34" charset="0"/>
              </a:rPr>
              <a:t>RNA</a:t>
            </a:r>
            <a:endParaRPr lang="en-GB" sz="4800" dirty="0">
              <a:effectLst>
                <a:outerShdw blurRad="63500" dist="25400" algn="ctr" rotWithShape="0">
                  <a:schemeClr val="bg1">
                    <a:alpha val="46000"/>
                  </a:schemeClr>
                </a:outerShdw>
              </a:effectLst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005436" y="3476406"/>
            <a:ext cx="1732470" cy="1853697"/>
            <a:chOff x="5005436" y="3497001"/>
            <a:chExt cx="1723843" cy="183310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email">
              <a:clrChange>
                <a:clrFrom>
                  <a:srgbClr val="017292"/>
                </a:clrFrom>
                <a:clrTo>
                  <a:srgbClr val="017292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226" b="82975" l="30149" r="77413">
                          <a14:foregroundMark x1="40597" y1="16846" x2="73134" y2="12186"/>
                          <a14:foregroundMark x1="49055" y1="10932" x2="49055" y2="10932"/>
                          <a14:foregroundMark x1="43085" y1="11828" x2="43085" y2="11828"/>
                          <a14:foregroundMark x1="75622" y1="51792" x2="75622" y2="51792"/>
                          <a14:foregroundMark x1="76119" y1="55376" x2="75920" y2="10394"/>
                          <a14:foregroundMark x1="74726" y1="77061" x2="76219" y2="65233"/>
                          <a14:foregroundMark x1="38408" y1="16129" x2="38408" y2="27061"/>
                          <a14:foregroundMark x1="38507" y1="28674" x2="38308" y2="64875"/>
                          <a14:foregroundMark x1="38507" y1="65412" x2="39403" y2="67204"/>
                          <a14:foregroundMark x1="39104" y1="67742" x2="39104" y2="67742"/>
                          <a14:foregroundMark x1="39701" y1="67563" x2="39701" y2="67563"/>
                          <a14:foregroundMark x1="69353" y1="29032" x2="69353" y2="29032"/>
                          <a14:foregroundMark x1="53035" y1="10753" x2="74527" y2="8065"/>
                          <a14:foregroundMark x1="76020" y1="74731" x2="75721" y2="76165"/>
                          <a14:foregroundMark x1="76219" y1="65950" x2="76219" y2="65950"/>
                          <a14:foregroundMark x1="30149" y1="53943" x2="30149" y2="53943"/>
                          <a14:foregroundMark x1="66667" y1="75627" x2="73035" y2="77240"/>
                          <a14:backgroundMark x1="51443" y1="76882" x2="51443" y2="76882"/>
                          <a14:backgroundMark x1="57413" y1="72222" x2="63881" y2="74373"/>
                          <a14:backgroundMark x1="76318" y1="66129" x2="76418" y2="65054"/>
                          <a14:backgroundMark x1="43085" y1="70430" x2="37313" y2="68459"/>
                          <a14:backgroundMark x1="67562" y1="77240" x2="74627" y2="79032"/>
                        </a14:backgroundRemoval>
                      </a14:imgEffect>
                      <a14:imgEffect>
                        <a14:sharpenSoften amount="50000"/>
                      </a14:imgEffect>
                      <a14:imgEffect>
                        <a14:colorTemperature colorTemp="1500"/>
                      </a14:imgEffect>
                      <a14:imgEffect>
                        <a14:saturation sat="10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38780" t="6697" r="23217" b="20518"/>
            <a:stretch/>
          </p:blipFill>
          <p:spPr>
            <a:xfrm>
              <a:off x="5005436" y="3497001"/>
              <a:ext cx="1723843" cy="1833102"/>
            </a:xfrm>
            <a:prstGeom prst="rect">
              <a:avLst/>
            </a:prstGeom>
            <a:ln>
              <a:noFill/>
            </a:ln>
            <a:effectLst>
              <a:outerShdw blurRad="50800" dist="50800" dir="5400000" algn="ctr" rotWithShape="0">
                <a:srgbClr val="000000">
                  <a:alpha val="14000"/>
                </a:srgbClr>
              </a:outerShdw>
            </a:effectLst>
            <a:scene3d>
              <a:camera prst="isometricOffAxis2Left"/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5137970" y="3554361"/>
              <a:ext cx="1425062" cy="107453"/>
            </a:xfrm>
            <a:prstGeom prst="line">
              <a:avLst/>
            </a:prstGeom>
            <a:ln w="22225">
              <a:solidFill>
                <a:srgbClr val="EAEFF6"/>
              </a:solidFill>
              <a:headEnd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43579" y="8286281"/>
            <a:ext cx="2157027" cy="1012452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1488259" y="8662796"/>
            <a:ext cx="3429721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marL="982663">
              <a:spcAft>
                <a:spcPts val="600"/>
              </a:spcAft>
            </a:pPr>
            <a:r>
              <a:rPr lang="en-US" b="1" spc="50" dirty="0">
                <a:ln w="12700">
                  <a:solidFill>
                    <a:srgbClr val="EAEFF6"/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hlinkClick r:id="rId8"/>
              </a:rPr>
              <a:t>https://cardiorna.eu/</a:t>
            </a:r>
            <a:r>
              <a:rPr lang="en-US" b="1" spc="50" dirty="0">
                <a:ln w="12700">
                  <a:solidFill>
                    <a:srgbClr val="EAEFF6"/>
                  </a:solidFill>
                </a:ln>
                <a:solidFill>
                  <a:schemeClr val="bg1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EFEFEF"/>
              </a:clrFrom>
              <a:clrTo>
                <a:srgbClr val="EFEFE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641" y="8731638"/>
            <a:ext cx="288000" cy="288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852155" y="7484700"/>
            <a:ext cx="3162281" cy="1194681"/>
          </a:xfrm>
          <a:prstGeom prst="rect">
            <a:avLst/>
          </a:prstGeom>
        </p:spPr>
        <p:txBody>
          <a:bodyPr vert="horz" lIns="91440" tIns="45720" rIns="91440" bIns="45720" numCol="1" rtlCol="0" anchor="b">
            <a:noAutofit/>
            <a:scene3d>
              <a:camera prst="perspectiveAbove">
                <a:rot lat="21300000" lon="0" rev="0"/>
              </a:camera>
              <a:lightRig rig="threePt" dir="t"/>
            </a:scene3d>
            <a:sp3d extrusionH="57150">
              <a:bevelT w="69850" h="38100" prst="cross"/>
            </a:sp3d>
          </a:bodyPr>
          <a:lstStyle>
            <a:defPPr>
              <a:defRPr lang="en-US"/>
            </a:defPPr>
            <a:lvl1pPr algn="ctr" defTabSz="685800">
              <a:lnSpc>
                <a:spcPct val="90000"/>
              </a:lnSpc>
              <a:spcBef>
                <a:spcPct val="0"/>
              </a:spcBef>
              <a:buNone/>
              <a:defRPr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Arial Black" panose="020B0A04020102020204" pitchFamily="34" charset="0"/>
                <a:ea typeface="+mj-ea"/>
                <a:cs typeface="+mj-cs"/>
              </a:defRPr>
            </a:lvl1pPr>
          </a:lstStyle>
          <a:p>
            <a:r>
              <a:rPr lang="en-US" sz="200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79400" dist="177800" dir="4140000" sx="102000" sy="102000" algn="tl" rotWithShape="0">
                    <a:srgbClr val="425F94"/>
                  </a:outerShdw>
                </a:effectLst>
              </a:rPr>
              <a:t>Keynote </a:t>
            </a:r>
            <a:r>
              <a:rPr lang="en-US" sz="200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279400" dist="177800" dir="4140000" sx="102000" sy="102000" algn="tl" rotWithShape="0">
                    <a:srgbClr val="425F94"/>
                  </a:outerShdw>
                </a:effectLst>
              </a:rPr>
              <a:t>speakers:</a:t>
            </a:r>
            <a:endParaRPr lang="en-US" sz="200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279400" dist="177800" dir="4140000" sx="102000" sy="102000" algn="tl" rotWithShape="0">
                  <a:srgbClr val="425F94"/>
                </a:outerShdw>
              </a:effectLst>
            </a:endParaRPr>
          </a:p>
          <a:p>
            <a:r>
              <a:rPr lang="en-US" sz="2000" dirty="0" err="1" smtClean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Resia</a:t>
            </a:r>
            <a:r>
              <a:rPr lang="en-US" sz="2000" dirty="0" smtClean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 Pretorius</a:t>
            </a:r>
          </a:p>
          <a:p>
            <a:r>
              <a:rPr lang="en-US" sz="2000" dirty="0" smtClean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Jaya </a:t>
            </a:r>
            <a:r>
              <a:rPr lang="en-US" sz="2000" dirty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Krishnan</a:t>
            </a:r>
          </a:p>
          <a:p>
            <a:r>
              <a:rPr lang="en-US" sz="2000" dirty="0" smtClean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Alain Lacampagne</a:t>
            </a:r>
          </a:p>
          <a:p>
            <a:r>
              <a:rPr lang="en-US" sz="2000" dirty="0" smtClean="0">
                <a:ln>
                  <a:noFill/>
                </a:ln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127000" stA="22000" endPos="57000" dir="5400000" sy="-100000" algn="bl" rotWithShape="0"/>
                </a:effectLst>
              </a:rPr>
              <a:t>David Montgomery</a:t>
            </a:r>
          </a:p>
          <a:p>
            <a:endParaRPr lang="en-US" sz="2000" dirty="0">
              <a:ln>
                <a:noFill/>
              </a:ln>
              <a:solidFill>
                <a:schemeClr val="bg2"/>
              </a:soli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7772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43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CardioRNA LIVE!</vt:lpstr>
    </vt:vector>
  </TitlesOfParts>
  <Company>KULeuven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CardioRNA LIVE!</dc:title>
  <dc:creator>Emma Louise Robinson</dc:creator>
  <cp:lastModifiedBy>Irina Carpusca</cp:lastModifiedBy>
  <cp:revision>53</cp:revision>
  <dcterms:created xsi:type="dcterms:W3CDTF">2020-07-08T11:27:07Z</dcterms:created>
  <dcterms:modified xsi:type="dcterms:W3CDTF">2020-07-27T13:46:11Z</dcterms:modified>
</cp:coreProperties>
</file>